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sldIdLst>
    <p:sldId id="257" r:id="rId2"/>
    <p:sldId id="258" r:id="rId3"/>
    <p:sldId id="261" r:id="rId4"/>
    <p:sldId id="262" r:id="rId5"/>
    <p:sldId id="260" r:id="rId6"/>
    <p:sldId id="263" r:id="rId7"/>
    <p:sldId id="265" r:id="rId8"/>
    <p:sldId id="275" r:id="rId9"/>
    <p:sldId id="276" r:id="rId10"/>
    <p:sldId id="266" r:id="rId11"/>
    <p:sldId id="264" r:id="rId12"/>
    <p:sldId id="267" r:id="rId13"/>
    <p:sldId id="268" r:id="rId14"/>
    <p:sldId id="273" r:id="rId15"/>
    <p:sldId id="269" r:id="rId16"/>
    <p:sldId id="270" r:id="rId17"/>
    <p:sldId id="259" r:id="rId18"/>
    <p:sldId id="271" r:id="rId19"/>
    <p:sldId id="272"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184DA70-C731-4C70-880D-CCD4705E623C}" type="datetime1">
              <a:rPr lang="en-US" smtClean="0"/>
              <a:t>1/23/2021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01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332516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6888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4863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98813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2721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7314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884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88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137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53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475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28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72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316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73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1/23/2021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611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D6E202-B606-4609-B914-27C9371A1F6D}" type="datetime1">
              <a:rPr lang="en-US" smtClean="0"/>
              <a:t>1/23/2021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40531203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repservice@iamTRES.com"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customerservice@iamTRES.com"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4716" r="-1" b="37315"/>
          <a:stretch/>
        </p:blipFill>
        <p:spPr>
          <a:xfrm>
            <a:off x="20" y="10"/>
            <a:ext cx="12191980" cy="6857990"/>
          </a:xfrm>
          <a:prstGeom prst="rect">
            <a:avLst/>
          </a:prstGeom>
        </p:spPr>
      </p:pic>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2692398" y="1871131"/>
            <a:ext cx="6815669" cy="1515533"/>
          </a:xfrm>
        </p:spPr>
        <p:txBody>
          <a:bodyPr>
            <a:normAutofit/>
          </a:bodyPr>
          <a:lstStyle/>
          <a:p>
            <a:r>
              <a:rPr lang="en-US">
                <a:solidFill>
                  <a:srgbClr val="FFFFFF"/>
                </a:solidFill>
              </a:rPr>
              <a:t>TRES FAQ’s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2692398" y="3657597"/>
            <a:ext cx="6815669" cy="1320802"/>
          </a:xfrm>
        </p:spPr>
        <p:txBody>
          <a:bodyPr>
            <a:normAutofit/>
          </a:bodyPr>
          <a:lstStyle/>
          <a:p>
            <a:r>
              <a:rPr lang="en-US">
                <a:solidFill>
                  <a:srgbClr val="FFFFFF"/>
                </a:solidFill>
              </a:rPr>
              <a:t>Updated January 23, 2021</a:t>
            </a:r>
          </a:p>
        </p:txBody>
      </p:sp>
      <p:cxnSp>
        <p:nvCxnSpPr>
          <p:cNvPr id="12" name="Straight Connector 11">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7378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D85871A0-1EDD-424D-B3F8-2B8F39158DA6}"/>
              </a:ext>
            </a:extLst>
          </p:cNvPr>
          <p:cNvSpPr>
            <a:spLocks noGrp="1"/>
          </p:cNvSpPr>
          <p:nvPr>
            <p:ph type="ctrTitle"/>
          </p:nvPr>
        </p:nvSpPr>
        <p:spPr>
          <a:xfrm>
            <a:off x="2692398" y="1871131"/>
            <a:ext cx="6815669" cy="1515533"/>
          </a:xfrm>
        </p:spPr>
        <p:txBody>
          <a:bodyPr>
            <a:normAutofit/>
          </a:bodyPr>
          <a:lstStyle/>
          <a:p>
            <a:pPr>
              <a:lnSpc>
                <a:spcPct val="90000"/>
              </a:lnSpc>
            </a:pPr>
            <a:r>
              <a:rPr lang="en-US" sz="4600">
                <a:solidFill>
                  <a:schemeClr val="bg1"/>
                </a:solidFill>
              </a:rPr>
              <a:t>I did not receive commission this month. Why?</a:t>
            </a:r>
          </a:p>
        </p:txBody>
      </p:sp>
      <p:sp>
        <p:nvSpPr>
          <p:cNvPr id="3" name="Subtitle 2">
            <a:extLst>
              <a:ext uri="{FF2B5EF4-FFF2-40B4-BE49-F238E27FC236}">
                <a16:creationId xmlns:a16="http://schemas.microsoft.com/office/drawing/2014/main" id="{F9D24FC1-8D0C-473B-B551-E78336EE5B23}"/>
              </a:ext>
            </a:extLst>
          </p:cNvPr>
          <p:cNvSpPr>
            <a:spLocks noGrp="1"/>
          </p:cNvSpPr>
          <p:nvPr>
            <p:ph type="subTitle" idx="1"/>
          </p:nvPr>
        </p:nvSpPr>
        <p:spPr>
          <a:xfrm>
            <a:off x="2692398" y="3657596"/>
            <a:ext cx="6815669" cy="1515519"/>
          </a:xfrm>
        </p:spPr>
        <p:txBody>
          <a:bodyPr>
            <a:normAutofit fontScale="85000" lnSpcReduction="20000"/>
          </a:bodyPr>
          <a:lstStyle/>
          <a:p>
            <a:r>
              <a:rPr lang="en-US" dirty="0">
                <a:solidFill>
                  <a:schemeClr val="bg1"/>
                </a:solidFill>
              </a:rPr>
              <a:t>Commission earned but not paid can only be one of two reasons. One reason could be that you are not an active affiliate. Please note in order to maintain an active status you must have $100 in sales monthly. Another reason you may not receive commission could be that your payout is less than $20. When less than $20 your payout is accrued and will be paid out once you have $20 or more in commission payout.</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17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4A1007E8-12CF-47FB-8F81-979C986180D0}"/>
              </a:ext>
            </a:extLst>
          </p:cNvPr>
          <p:cNvSpPr>
            <a:spLocks noGrp="1"/>
          </p:cNvSpPr>
          <p:nvPr>
            <p:ph type="ctrTitle"/>
          </p:nvPr>
        </p:nvSpPr>
        <p:spPr>
          <a:xfrm>
            <a:off x="2692398" y="1871131"/>
            <a:ext cx="6815669" cy="1515533"/>
          </a:xfrm>
        </p:spPr>
        <p:txBody>
          <a:bodyPr>
            <a:normAutofit fontScale="90000"/>
          </a:bodyPr>
          <a:lstStyle/>
          <a:p>
            <a:r>
              <a:rPr lang="en-US" dirty="0">
                <a:solidFill>
                  <a:schemeClr val="bg1"/>
                </a:solidFill>
              </a:rPr>
              <a:t>What does it mean to be an “Active” Affiliate</a:t>
            </a:r>
          </a:p>
        </p:txBody>
      </p:sp>
      <p:sp>
        <p:nvSpPr>
          <p:cNvPr id="3" name="Subtitle 2">
            <a:extLst>
              <a:ext uri="{FF2B5EF4-FFF2-40B4-BE49-F238E27FC236}">
                <a16:creationId xmlns:a16="http://schemas.microsoft.com/office/drawing/2014/main" id="{97A27E42-A714-442C-8B80-106A5C2BB513}"/>
              </a:ext>
            </a:extLst>
          </p:cNvPr>
          <p:cNvSpPr>
            <a:spLocks noGrp="1"/>
          </p:cNvSpPr>
          <p:nvPr>
            <p:ph type="subTitle" idx="1"/>
          </p:nvPr>
        </p:nvSpPr>
        <p:spPr>
          <a:xfrm>
            <a:off x="2692398" y="3657597"/>
            <a:ext cx="6815669" cy="1320802"/>
          </a:xfrm>
        </p:spPr>
        <p:txBody>
          <a:bodyPr>
            <a:normAutofit/>
          </a:bodyPr>
          <a:lstStyle/>
          <a:p>
            <a:r>
              <a:rPr lang="en-US" dirty="0">
                <a:solidFill>
                  <a:schemeClr val="bg1"/>
                </a:solidFill>
              </a:rPr>
              <a:t>An active affiliate has met their monthly sales requirement. All affiliates should have at minimum $100 in sales monthly. </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19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C096F057-ECE1-4D06-B84E-FBEB85A5BB25}"/>
              </a:ext>
            </a:extLst>
          </p:cNvPr>
          <p:cNvSpPr>
            <a:spLocks noGrp="1"/>
          </p:cNvSpPr>
          <p:nvPr>
            <p:ph type="ctrTitle"/>
          </p:nvPr>
        </p:nvSpPr>
        <p:spPr>
          <a:xfrm>
            <a:off x="2692398" y="1871131"/>
            <a:ext cx="6815669" cy="1515533"/>
          </a:xfrm>
        </p:spPr>
        <p:txBody>
          <a:bodyPr>
            <a:normAutofit fontScale="90000"/>
          </a:bodyPr>
          <a:lstStyle/>
          <a:p>
            <a:r>
              <a:rPr lang="en-US" dirty="0">
                <a:solidFill>
                  <a:schemeClr val="bg1"/>
                </a:solidFill>
              </a:rPr>
              <a:t>How do I know when I have had a sale?</a:t>
            </a:r>
          </a:p>
        </p:txBody>
      </p:sp>
      <p:sp>
        <p:nvSpPr>
          <p:cNvPr id="3" name="Subtitle 2">
            <a:extLst>
              <a:ext uri="{FF2B5EF4-FFF2-40B4-BE49-F238E27FC236}">
                <a16:creationId xmlns:a16="http://schemas.microsoft.com/office/drawing/2014/main" id="{B96DE32D-86A1-4EB6-A3F3-2C1713C0BBA6}"/>
              </a:ext>
            </a:extLst>
          </p:cNvPr>
          <p:cNvSpPr>
            <a:spLocks noGrp="1"/>
          </p:cNvSpPr>
          <p:nvPr>
            <p:ph type="subTitle" idx="1"/>
          </p:nvPr>
        </p:nvSpPr>
        <p:spPr>
          <a:xfrm>
            <a:off x="2692398" y="3657597"/>
            <a:ext cx="6815669" cy="1320802"/>
          </a:xfrm>
        </p:spPr>
        <p:txBody>
          <a:bodyPr>
            <a:normAutofit fontScale="92500" lnSpcReduction="20000"/>
          </a:bodyPr>
          <a:lstStyle/>
          <a:p>
            <a:r>
              <a:rPr lang="en-US" dirty="0">
                <a:solidFill>
                  <a:schemeClr val="bg1"/>
                </a:solidFill>
              </a:rPr>
              <a:t>Each Sales Affiliate has a back-office portal in which they can log in and see all their customers orders. This is where you can determine if you have met your monthly sales requirement by adding up all your orders for a given month. Each affiliate will also receive an email after each customer's order.</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300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FDF9C6A9-BF5E-41E2-91F0-5C91E3FAA58F}"/>
              </a:ext>
            </a:extLst>
          </p:cNvPr>
          <p:cNvSpPr>
            <a:spLocks noGrp="1"/>
          </p:cNvSpPr>
          <p:nvPr>
            <p:ph type="ctrTitle"/>
          </p:nvPr>
        </p:nvSpPr>
        <p:spPr>
          <a:xfrm>
            <a:off x="2692398" y="1871131"/>
            <a:ext cx="6815669" cy="1515533"/>
          </a:xfrm>
        </p:spPr>
        <p:txBody>
          <a:bodyPr>
            <a:normAutofit fontScale="90000"/>
          </a:bodyPr>
          <a:lstStyle/>
          <a:p>
            <a:r>
              <a:rPr lang="en-US" dirty="0">
                <a:solidFill>
                  <a:schemeClr val="bg1"/>
                </a:solidFill>
              </a:rPr>
              <a:t>How do I set up a FB Party?</a:t>
            </a:r>
          </a:p>
        </p:txBody>
      </p:sp>
      <p:sp>
        <p:nvSpPr>
          <p:cNvPr id="3" name="Subtitle 2">
            <a:extLst>
              <a:ext uri="{FF2B5EF4-FFF2-40B4-BE49-F238E27FC236}">
                <a16:creationId xmlns:a16="http://schemas.microsoft.com/office/drawing/2014/main" id="{C949BDEB-2FD2-4E98-ADD5-CCFD0343E906}"/>
              </a:ext>
            </a:extLst>
          </p:cNvPr>
          <p:cNvSpPr>
            <a:spLocks noGrp="1"/>
          </p:cNvSpPr>
          <p:nvPr>
            <p:ph type="subTitle" idx="1"/>
          </p:nvPr>
        </p:nvSpPr>
        <p:spPr>
          <a:xfrm>
            <a:off x="2692398" y="3657597"/>
            <a:ext cx="6815669" cy="1320802"/>
          </a:xfrm>
        </p:spPr>
        <p:txBody>
          <a:bodyPr>
            <a:normAutofit lnSpcReduction="10000"/>
          </a:bodyPr>
          <a:lstStyle/>
          <a:p>
            <a:r>
              <a:rPr lang="en-US" dirty="0">
                <a:solidFill>
                  <a:schemeClr val="bg1"/>
                </a:solidFill>
              </a:rPr>
              <a:t>Each Affiliate will be able to contact our FB Party Committee to hose their very first party. To host your own party, you can review the Rep Manual for more information or contact our Committee Leaders Tiffany James and Keena Parham.</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25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6623CCE8-6EF4-4230-ADBA-24B58AE8AD79}"/>
              </a:ext>
            </a:extLst>
          </p:cNvPr>
          <p:cNvSpPr>
            <a:spLocks noGrp="1"/>
          </p:cNvSpPr>
          <p:nvPr>
            <p:ph type="ctrTitle"/>
          </p:nvPr>
        </p:nvSpPr>
        <p:spPr>
          <a:xfrm>
            <a:off x="2692398" y="1871131"/>
            <a:ext cx="6815669" cy="1515533"/>
          </a:xfrm>
        </p:spPr>
        <p:txBody>
          <a:bodyPr>
            <a:normAutofit/>
          </a:bodyPr>
          <a:lstStyle/>
          <a:p>
            <a:pPr>
              <a:lnSpc>
                <a:spcPct val="90000"/>
              </a:lnSpc>
            </a:pPr>
            <a:r>
              <a:rPr lang="en-US" sz="5000" dirty="0">
                <a:solidFill>
                  <a:schemeClr val="bg1"/>
                </a:solidFill>
              </a:rPr>
              <a:t>How do I promote TRES Items?</a:t>
            </a:r>
          </a:p>
        </p:txBody>
      </p:sp>
      <p:sp>
        <p:nvSpPr>
          <p:cNvPr id="3" name="Subtitle 2">
            <a:extLst>
              <a:ext uri="{FF2B5EF4-FFF2-40B4-BE49-F238E27FC236}">
                <a16:creationId xmlns:a16="http://schemas.microsoft.com/office/drawing/2014/main" id="{9898765F-DF57-4BA2-8867-6D56E561533B}"/>
              </a:ext>
            </a:extLst>
          </p:cNvPr>
          <p:cNvSpPr>
            <a:spLocks noGrp="1"/>
          </p:cNvSpPr>
          <p:nvPr>
            <p:ph type="subTitle" idx="1"/>
          </p:nvPr>
        </p:nvSpPr>
        <p:spPr>
          <a:xfrm>
            <a:off x="2692398" y="3657597"/>
            <a:ext cx="6815669" cy="1320802"/>
          </a:xfrm>
        </p:spPr>
        <p:txBody>
          <a:bodyPr>
            <a:normAutofit/>
          </a:bodyPr>
          <a:lstStyle/>
          <a:p>
            <a:r>
              <a:rPr lang="en-US" dirty="0">
                <a:solidFill>
                  <a:schemeClr val="bg1"/>
                </a:solidFill>
              </a:rPr>
              <a:t>You can promote our items on any of your social media platforms. You are able to use any images that are posted on our website or via our social media outlets.</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44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5CE8B90A-98D0-4E0A-BF52-AB4D44CC4DC1}"/>
              </a:ext>
            </a:extLst>
          </p:cNvPr>
          <p:cNvSpPr>
            <a:spLocks noGrp="1"/>
          </p:cNvSpPr>
          <p:nvPr>
            <p:ph type="ctrTitle"/>
          </p:nvPr>
        </p:nvSpPr>
        <p:spPr>
          <a:xfrm>
            <a:off x="2692398" y="1871131"/>
            <a:ext cx="6815669" cy="1515533"/>
          </a:xfrm>
        </p:spPr>
        <p:txBody>
          <a:bodyPr>
            <a:normAutofit/>
          </a:bodyPr>
          <a:lstStyle/>
          <a:p>
            <a:pPr>
              <a:lnSpc>
                <a:spcPct val="90000"/>
              </a:lnSpc>
            </a:pPr>
            <a:r>
              <a:rPr lang="en-US" sz="5000">
                <a:solidFill>
                  <a:schemeClr val="bg1"/>
                </a:solidFill>
              </a:rPr>
              <a:t>How often are items restocked?</a:t>
            </a:r>
          </a:p>
        </p:txBody>
      </p:sp>
      <p:sp>
        <p:nvSpPr>
          <p:cNvPr id="3" name="Subtitle 2">
            <a:extLst>
              <a:ext uri="{FF2B5EF4-FFF2-40B4-BE49-F238E27FC236}">
                <a16:creationId xmlns:a16="http://schemas.microsoft.com/office/drawing/2014/main" id="{DB52CBEA-537B-4F8A-9F4F-EF0C4134B0FF}"/>
              </a:ext>
            </a:extLst>
          </p:cNvPr>
          <p:cNvSpPr>
            <a:spLocks noGrp="1"/>
          </p:cNvSpPr>
          <p:nvPr>
            <p:ph type="subTitle" idx="1"/>
          </p:nvPr>
        </p:nvSpPr>
        <p:spPr>
          <a:xfrm>
            <a:off x="2692398" y="3657597"/>
            <a:ext cx="6815669" cy="1320802"/>
          </a:xfrm>
        </p:spPr>
        <p:txBody>
          <a:bodyPr>
            <a:normAutofit fontScale="92500" lnSpcReduction="20000"/>
          </a:bodyPr>
          <a:lstStyle/>
          <a:p>
            <a:r>
              <a:rPr lang="en-US" dirty="0">
                <a:solidFill>
                  <a:schemeClr val="bg1"/>
                </a:solidFill>
              </a:rPr>
              <a:t>We rarely restock items as we love the exclusiveness of some of our pieces. Another reason we rarely restock is because there is such an array of different items, we have our eyes on. So if you or your customers see something you want, we advise you to grab it before its gone because chances that we will restock it is very slim.</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023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0313864F-EB86-43C9-835A-4C125A7A4A01}"/>
              </a:ext>
            </a:extLst>
          </p:cNvPr>
          <p:cNvSpPr>
            <a:spLocks noGrp="1"/>
          </p:cNvSpPr>
          <p:nvPr>
            <p:ph type="ctrTitle"/>
          </p:nvPr>
        </p:nvSpPr>
        <p:spPr>
          <a:xfrm>
            <a:off x="2692398" y="1871131"/>
            <a:ext cx="6815669" cy="1515533"/>
          </a:xfrm>
        </p:spPr>
        <p:txBody>
          <a:bodyPr>
            <a:normAutofit/>
          </a:bodyPr>
          <a:lstStyle/>
          <a:p>
            <a:r>
              <a:rPr lang="en-US" dirty="0">
                <a:solidFill>
                  <a:schemeClr val="bg1"/>
                </a:solidFill>
              </a:rPr>
              <a:t>Are items true to size?</a:t>
            </a:r>
          </a:p>
        </p:txBody>
      </p:sp>
      <p:sp>
        <p:nvSpPr>
          <p:cNvPr id="3" name="Subtitle 2">
            <a:extLst>
              <a:ext uri="{FF2B5EF4-FFF2-40B4-BE49-F238E27FC236}">
                <a16:creationId xmlns:a16="http://schemas.microsoft.com/office/drawing/2014/main" id="{040B9BF1-945D-47B4-B965-8CB3DEF0A1E7}"/>
              </a:ext>
            </a:extLst>
          </p:cNvPr>
          <p:cNvSpPr>
            <a:spLocks noGrp="1"/>
          </p:cNvSpPr>
          <p:nvPr>
            <p:ph type="subTitle" idx="1"/>
          </p:nvPr>
        </p:nvSpPr>
        <p:spPr>
          <a:xfrm>
            <a:off x="2692398" y="3657597"/>
            <a:ext cx="6815669" cy="1320802"/>
          </a:xfrm>
        </p:spPr>
        <p:txBody>
          <a:bodyPr>
            <a:normAutofit fontScale="92500"/>
          </a:bodyPr>
          <a:lstStyle/>
          <a:p>
            <a:r>
              <a:rPr lang="en-US" dirty="0">
                <a:solidFill>
                  <a:schemeClr val="bg1"/>
                </a:solidFill>
              </a:rPr>
              <a:t>The majority of our items are true to size and have great stretch. If ever we have an item that runs small or runs big, we will normally post on the product page. We also post on the product page what size the model is wearing to give customers a visual representation of our size.</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54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A104AD8A-00C0-4831-A49B-AE64C6BAD95D}"/>
              </a:ext>
            </a:extLst>
          </p:cNvPr>
          <p:cNvSpPr>
            <a:spLocks noGrp="1"/>
          </p:cNvSpPr>
          <p:nvPr>
            <p:ph type="ctrTitle"/>
          </p:nvPr>
        </p:nvSpPr>
        <p:spPr>
          <a:xfrm>
            <a:off x="2692398" y="1871131"/>
            <a:ext cx="6815669" cy="1515533"/>
          </a:xfrm>
        </p:spPr>
        <p:txBody>
          <a:bodyPr>
            <a:normAutofit fontScale="90000"/>
          </a:bodyPr>
          <a:lstStyle/>
          <a:p>
            <a:r>
              <a:rPr lang="en-US" dirty="0">
                <a:solidFill>
                  <a:schemeClr val="bg1"/>
                </a:solidFill>
              </a:rPr>
              <a:t>Where can I find a Size Guide?</a:t>
            </a:r>
          </a:p>
        </p:txBody>
      </p:sp>
      <p:sp>
        <p:nvSpPr>
          <p:cNvPr id="3" name="Subtitle 2">
            <a:extLst>
              <a:ext uri="{FF2B5EF4-FFF2-40B4-BE49-F238E27FC236}">
                <a16:creationId xmlns:a16="http://schemas.microsoft.com/office/drawing/2014/main" id="{DA242CB4-AD38-4AD7-8338-5FFA6ED4E221}"/>
              </a:ext>
            </a:extLst>
          </p:cNvPr>
          <p:cNvSpPr>
            <a:spLocks noGrp="1"/>
          </p:cNvSpPr>
          <p:nvPr>
            <p:ph type="subTitle" idx="1"/>
          </p:nvPr>
        </p:nvSpPr>
        <p:spPr>
          <a:xfrm>
            <a:off x="2692398" y="3657597"/>
            <a:ext cx="6815669" cy="1320802"/>
          </a:xfrm>
        </p:spPr>
        <p:txBody>
          <a:bodyPr>
            <a:normAutofit lnSpcReduction="10000"/>
          </a:bodyPr>
          <a:lstStyle/>
          <a:p>
            <a:r>
              <a:rPr lang="en-US" dirty="0">
                <a:solidFill>
                  <a:schemeClr val="bg1"/>
                </a:solidFill>
              </a:rPr>
              <a:t>Oud Size Guide can be found in 2 different areas on our site. Please see the bottom footer of our website under Help click on Size Guide. It can also be found on each product page towards the bottom. </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46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D81388DA-2164-4AEF-A82D-56701BED8BC1}"/>
              </a:ext>
            </a:extLst>
          </p:cNvPr>
          <p:cNvSpPr>
            <a:spLocks noGrp="1"/>
          </p:cNvSpPr>
          <p:nvPr>
            <p:ph type="ctrTitle"/>
          </p:nvPr>
        </p:nvSpPr>
        <p:spPr>
          <a:xfrm>
            <a:off x="2692398" y="1871131"/>
            <a:ext cx="6815669" cy="1515533"/>
          </a:xfrm>
        </p:spPr>
        <p:txBody>
          <a:bodyPr>
            <a:normAutofit/>
          </a:bodyPr>
          <a:lstStyle/>
          <a:p>
            <a:pPr>
              <a:lnSpc>
                <a:spcPct val="90000"/>
              </a:lnSpc>
            </a:pPr>
            <a:r>
              <a:rPr lang="en-US" sz="5000">
                <a:solidFill>
                  <a:schemeClr val="bg1"/>
                </a:solidFill>
              </a:rPr>
              <a:t>How do I become a Team Leader?</a:t>
            </a:r>
          </a:p>
        </p:txBody>
      </p:sp>
      <p:sp>
        <p:nvSpPr>
          <p:cNvPr id="3" name="Subtitle 2">
            <a:extLst>
              <a:ext uri="{FF2B5EF4-FFF2-40B4-BE49-F238E27FC236}">
                <a16:creationId xmlns:a16="http://schemas.microsoft.com/office/drawing/2014/main" id="{8CB848B9-07D9-4A19-BB34-C03CF608E543}"/>
              </a:ext>
            </a:extLst>
          </p:cNvPr>
          <p:cNvSpPr>
            <a:spLocks noGrp="1"/>
          </p:cNvSpPr>
          <p:nvPr>
            <p:ph type="subTitle" idx="1"/>
          </p:nvPr>
        </p:nvSpPr>
        <p:spPr>
          <a:xfrm>
            <a:off x="2692398" y="3657597"/>
            <a:ext cx="6815669" cy="1320802"/>
          </a:xfrm>
        </p:spPr>
        <p:txBody>
          <a:bodyPr>
            <a:normAutofit lnSpcReduction="10000"/>
          </a:bodyPr>
          <a:lstStyle/>
          <a:p>
            <a:r>
              <a:rPr lang="en-US" dirty="0">
                <a:solidFill>
                  <a:schemeClr val="bg1"/>
                </a:solidFill>
              </a:rPr>
              <a:t>Affiliates can become a Team Leader at any time after completion of their Membership as a TRES Affiliate. Affiliate will need 3 or more active Sales Affiliate that they have recruited into the business to be recognized as a Team Leader. </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25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46CC2173-5981-4C9C-AA1B-8F854250AA41}"/>
              </a:ext>
            </a:extLst>
          </p:cNvPr>
          <p:cNvSpPr>
            <a:spLocks noGrp="1"/>
          </p:cNvSpPr>
          <p:nvPr>
            <p:ph type="ctrTitle"/>
          </p:nvPr>
        </p:nvSpPr>
        <p:spPr>
          <a:xfrm>
            <a:off x="2692398" y="1871131"/>
            <a:ext cx="6815669" cy="1515533"/>
          </a:xfrm>
        </p:spPr>
        <p:txBody>
          <a:bodyPr>
            <a:normAutofit fontScale="90000"/>
          </a:bodyPr>
          <a:lstStyle/>
          <a:p>
            <a:r>
              <a:rPr lang="en-US" dirty="0">
                <a:solidFill>
                  <a:schemeClr val="bg1"/>
                </a:solidFill>
              </a:rPr>
              <a:t>Are Wholesale Items available?</a:t>
            </a:r>
          </a:p>
        </p:txBody>
      </p:sp>
      <p:sp>
        <p:nvSpPr>
          <p:cNvPr id="3" name="Subtitle 2">
            <a:extLst>
              <a:ext uri="{FF2B5EF4-FFF2-40B4-BE49-F238E27FC236}">
                <a16:creationId xmlns:a16="http://schemas.microsoft.com/office/drawing/2014/main" id="{186F34DF-E666-4AD5-9665-1D3D93C48693}"/>
              </a:ext>
            </a:extLst>
          </p:cNvPr>
          <p:cNvSpPr>
            <a:spLocks noGrp="1"/>
          </p:cNvSpPr>
          <p:nvPr>
            <p:ph type="subTitle" idx="1"/>
          </p:nvPr>
        </p:nvSpPr>
        <p:spPr>
          <a:xfrm>
            <a:off x="2692398" y="3657597"/>
            <a:ext cx="6815669" cy="1320802"/>
          </a:xfrm>
        </p:spPr>
        <p:txBody>
          <a:bodyPr>
            <a:normAutofit lnSpcReduction="10000"/>
          </a:bodyPr>
          <a:lstStyle/>
          <a:p>
            <a:r>
              <a:rPr lang="en-US" dirty="0">
                <a:solidFill>
                  <a:schemeClr val="bg1"/>
                </a:solidFill>
              </a:rPr>
              <a:t>We do offer wholesale but note that not all items available on the TRES website will be available for wholesale. When wholesale items are available that will be communicated via our FB TRES Affiliate group. </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436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30" name="Group 29">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31"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3"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2692398" y="1871131"/>
            <a:ext cx="6815669" cy="1515533"/>
          </a:xfrm>
        </p:spPr>
        <p:txBody>
          <a:bodyPr>
            <a:normAutofit/>
          </a:bodyPr>
          <a:lstStyle/>
          <a:p>
            <a:pPr lvl="0">
              <a:lnSpc>
                <a:spcPct val="90000"/>
              </a:lnSpc>
            </a:pPr>
            <a:r>
              <a:rPr lang="en-US" sz="3400" dirty="0">
                <a:solidFill>
                  <a:schemeClr val="bg1"/>
                </a:solidFill>
              </a:rPr>
              <a:t>How long does it take for a customer’s order to ship?</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2692398" y="3657597"/>
            <a:ext cx="6815669" cy="1320802"/>
          </a:xfrm>
        </p:spPr>
        <p:txBody>
          <a:bodyPr>
            <a:normAutofit/>
          </a:bodyPr>
          <a:lstStyle/>
          <a:p>
            <a:r>
              <a:rPr lang="en-US" dirty="0">
                <a:solidFill>
                  <a:schemeClr val="bg1"/>
                </a:solidFill>
              </a:rPr>
              <a:t>Customer’s orders are shipped within 7 Business Day. Our average shipping time is 4 Business Days but please advise customers it can take up to 7 Business Days to ship. </a:t>
            </a:r>
          </a:p>
        </p:txBody>
      </p:sp>
      <p:cxnSp>
        <p:nvCxnSpPr>
          <p:cNvPr id="36" name="Straight Connector 35">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476050D2-1A80-4C28-80CE-8D7DF4F067D8}"/>
              </a:ext>
            </a:extLst>
          </p:cNvPr>
          <p:cNvSpPr>
            <a:spLocks noGrp="1"/>
          </p:cNvSpPr>
          <p:nvPr>
            <p:ph type="ctrTitle"/>
          </p:nvPr>
        </p:nvSpPr>
        <p:spPr>
          <a:xfrm>
            <a:off x="2692398" y="1871131"/>
            <a:ext cx="6815669" cy="1515533"/>
          </a:xfrm>
        </p:spPr>
        <p:txBody>
          <a:bodyPr>
            <a:normAutofit fontScale="90000"/>
          </a:bodyPr>
          <a:lstStyle/>
          <a:p>
            <a:r>
              <a:rPr lang="en-US" dirty="0">
                <a:solidFill>
                  <a:schemeClr val="bg1"/>
                </a:solidFill>
              </a:rPr>
              <a:t>Are Gift Cards available?</a:t>
            </a:r>
          </a:p>
        </p:txBody>
      </p:sp>
      <p:sp>
        <p:nvSpPr>
          <p:cNvPr id="3" name="Subtitle 2">
            <a:extLst>
              <a:ext uri="{FF2B5EF4-FFF2-40B4-BE49-F238E27FC236}">
                <a16:creationId xmlns:a16="http://schemas.microsoft.com/office/drawing/2014/main" id="{7FBC28BD-F7B6-4A6C-8875-46528B35ADDA}"/>
              </a:ext>
            </a:extLst>
          </p:cNvPr>
          <p:cNvSpPr>
            <a:spLocks noGrp="1"/>
          </p:cNvSpPr>
          <p:nvPr>
            <p:ph type="subTitle" idx="1"/>
          </p:nvPr>
        </p:nvSpPr>
        <p:spPr>
          <a:xfrm>
            <a:off x="2692398" y="3657597"/>
            <a:ext cx="6815669" cy="1320802"/>
          </a:xfrm>
        </p:spPr>
        <p:txBody>
          <a:bodyPr>
            <a:normAutofit/>
          </a:bodyPr>
          <a:lstStyle/>
          <a:p>
            <a:r>
              <a:rPr lang="en-US" dirty="0">
                <a:solidFill>
                  <a:schemeClr val="bg1"/>
                </a:solidFill>
              </a:rPr>
              <a:t>Yes, we do offer Gift Cards. You or your customers can purchase gift cards from our website. Search “gift card” in our search field. They are sold in increments of $5.00</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892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9AEB3F2F-62DA-4AF6-8A33-B2BCB3A5982E}"/>
              </a:ext>
            </a:extLst>
          </p:cNvPr>
          <p:cNvSpPr>
            <a:spLocks noGrp="1"/>
          </p:cNvSpPr>
          <p:nvPr>
            <p:ph type="ctrTitle"/>
          </p:nvPr>
        </p:nvSpPr>
        <p:spPr>
          <a:xfrm>
            <a:off x="2692398" y="1871131"/>
            <a:ext cx="6815669" cy="1515533"/>
          </a:xfrm>
        </p:spPr>
        <p:txBody>
          <a:bodyPr>
            <a:normAutofit/>
          </a:bodyPr>
          <a:lstStyle/>
          <a:p>
            <a:r>
              <a:rPr lang="en-US" sz="4000" dirty="0">
                <a:solidFill>
                  <a:schemeClr val="bg1"/>
                </a:solidFill>
              </a:rPr>
              <a:t>Who do I contact with questions, concerns, and/or inquiries</a:t>
            </a:r>
          </a:p>
        </p:txBody>
      </p:sp>
      <p:sp>
        <p:nvSpPr>
          <p:cNvPr id="3" name="Subtitle 2">
            <a:extLst>
              <a:ext uri="{FF2B5EF4-FFF2-40B4-BE49-F238E27FC236}">
                <a16:creationId xmlns:a16="http://schemas.microsoft.com/office/drawing/2014/main" id="{7479BFED-26BC-4693-8DA2-5BCC09673528}"/>
              </a:ext>
            </a:extLst>
          </p:cNvPr>
          <p:cNvSpPr>
            <a:spLocks noGrp="1"/>
          </p:cNvSpPr>
          <p:nvPr>
            <p:ph type="subTitle" idx="1"/>
          </p:nvPr>
        </p:nvSpPr>
        <p:spPr>
          <a:xfrm>
            <a:off x="2692398" y="3657597"/>
            <a:ext cx="6815669" cy="1320802"/>
          </a:xfrm>
        </p:spPr>
        <p:txBody>
          <a:bodyPr>
            <a:normAutofit fontScale="92500" lnSpcReduction="20000"/>
          </a:bodyPr>
          <a:lstStyle/>
          <a:p>
            <a:r>
              <a:rPr lang="en-US" dirty="0">
                <a:solidFill>
                  <a:schemeClr val="bg1"/>
                </a:solidFill>
              </a:rPr>
              <a:t>All Sales Affiliates should contact Rep Service for any questions, concerns, and/or inquiries. Rep Service can be reached via email at </a:t>
            </a:r>
            <a:r>
              <a:rPr lang="en-US" dirty="0">
                <a:solidFill>
                  <a:schemeClr val="bg1"/>
                </a:solidFill>
                <a:hlinkClick r:id="rId3"/>
              </a:rPr>
              <a:t>repservice@iamTRES.com</a:t>
            </a:r>
            <a:r>
              <a:rPr lang="en-US" dirty="0">
                <a:solidFill>
                  <a:schemeClr val="bg1"/>
                </a:solidFill>
              </a:rPr>
              <a:t>. Please allow up to 2 Business Days for a response. Rep Service Hours are from 10am EST to 8pm EST (excludes weekends and Federal Holidays).</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48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9AEB3F2F-62DA-4AF6-8A33-B2BCB3A5982E}"/>
              </a:ext>
            </a:extLst>
          </p:cNvPr>
          <p:cNvSpPr>
            <a:spLocks noGrp="1"/>
          </p:cNvSpPr>
          <p:nvPr>
            <p:ph type="ctrTitle"/>
          </p:nvPr>
        </p:nvSpPr>
        <p:spPr>
          <a:xfrm>
            <a:off x="2692398" y="1871131"/>
            <a:ext cx="6815669" cy="1515533"/>
          </a:xfrm>
        </p:spPr>
        <p:txBody>
          <a:bodyPr>
            <a:normAutofit fontScale="90000"/>
          </a:bodyPr>
          <a:lstStyle/>
          <a:p>
            <a:r>
              <a:rPr lang="en-US" sz="4000" dirty="0">
                <a:solidFill>
                  <a:schemeClr val="bg1"/>
                </a:solidFill>
              </a:rPr>
              <a:t>Who do my customers contact with questions, concerns, and/or inquiries</a:t>
            </a:r>
          </a:p>
        </p:txBody>
      </p:sp>
      <p:sp>
        <p:nvSpPr>
          <p:cNvPr id="3" name="Subtitle 2">
            <a:extLst>
              <a:ext uri="{FF2B5EF4-FFF2-40B4-BE49-F238E27FC236}">
                <a16:creationId xmlns:a16="http://schemas.microsoft.com/office/drawing/2014/main" id="{7479BFED-26BC-4693-8DA2-5BCC09673528}"/>
              </a:ext>
            </a:extLst>
          </p:cNvPr>
          <p:cNvSpPr>
            <a:spLocks noGrp="1"/>
          </p:cNvSpPr>
          <p:nvPr>
            <p:ph type="subTitle" idx="1"/>
          </p:nvPr>
        </p:nvSpPr>
        <p:spPr>
          <a:xfrm>
            <a:off x="2692398" y="3657597"/>
            <a:ext cx="6815669" cy="1320802"/>
          </a:xfrm>
        </p:spPr>
        <p:txBody>
          <a:bodyPr>
            <a:normAutofit fontScale="92500" lnSpcReduction="20000"/>
          </a:bodyPr>
          <a:lstStyle/>
          <a:p>
            <a:r>
              <a:rPr lang="en-US" dirty="0">
                <a:solidFill>
                  <a:schemeClr val="bg1"/>
                </a:solidFill>
              </a:rPr>
              <a:t>All Customers should contact Customer Service for any questions, concerns, and/or inquiries. Rep Service can be reached via email at </a:t>
            </a:r>
            <a:r>
              <a:rPr lang="en-US" dirty="0">
                <a:solidFill>
                  <a:schemeClr val="bg1"/>
                </a:solidFill>
                <a:hlinkClick r:id="rId3"/>
              </a:rPr>
              <a:t>customerservice@iamTRES.com</a:t>
            </a:r>
            <a:r>
              <a:rPr lang="en-US" dirty="0">
                <a:solidFill>
                  <a:schemeClr val="bg1"/>
                </a:solidFill>
              </a:rPr>
              <a:t>. Please allow 2 Business Days for a response. Customer Service Hours are from 10am EST to 8pm EST (excludes Weekends and Federal Holidays).</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099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A104AD8A-00C0-4831-A49B-AE64C6BAD95D}"/>
              </a:ext>
            </a:extLst>
          </p:cNvPr>
          <p:cNvSpPr>
            <a:spLocks noGrp="1"/>
          </p:cNvSpPr>
          <p:nvPr>
            <p:ph type="ctrTitle"/>
          </p:nvPr>
        </p:nvSpPr>
        <p:spPr>
          <a:xfrm>
            <a:off x="2692398" y="1871131"/>
            <a:ext cx="6815669" cy="1515533"/>
          </a:xfrm>
        </p:spPr>
        <p:txBody>
          <a:bodyPr>
            <a:normAutofit fontScale="90000"/>
          </a:bodyPr>
          <a:lstStyle/>
          <a:p>
            <a:r>
              <a:rPr lang="en-US" dirty="0">
                <a:solidFill>
                  <a:schemeClr val="bg1"/>
                </a:solidFill>
              </a:rPr>
              <a:t>When, how, and how often is commission paid?</a:t>
            </a:r>
          </a:p>
        </p:txBody>
      </p:sp>
      <p:sp>
        <p:nvSpPr>
          <p:cNvPr id="3" name="Subtitle 2">
            <a:extLst>
              <a:ext uri="{FF2B5EF4-FFF2-40B4-BE49-F238E27FC236}">
                <a16:creationId xmlns:a16="http://schemas.microsoft.com/office/drawing/2014/main" id="{DA242CB4-AD38-4AD7-8338-5FFA6ED4E221}"/>
              </a:ext>
            </a:extLst>
          </p:cNvPr>
          <p:cNvSpPr>
            <a:spLocks noGrp="1"/>
          </p:cNvSpPr>
          <p:nvPr>
            <p:ph type="subTitle" idx="1"/>
          </p:nvPr>
        </p:nvSpPr>
        <p:spPr>
          <a:xfrm>
            <a:off x="2692398" y="3657597"/>
            <a:ext cx="6815669" cy="1320802"/>
          </a:xfrm>
        </p:spPr>
        <p:txBody>
          <a:bodyPr>
            <a:normAutofit/>
          </a:bodyPr>
          <a:lstStyle/>
          <a:p>
            <a:r>
              <a:rPr lang="en-US" dirty="0">
                <a:solidFill>
                  <a:schemeClr val="bg1"/>
                </a:solidFill>
              </a:rPr>
              <a:t>Commission is paid on the 25</a:t>
            </a:r>
            <a:r>
              <a:rPr lang="en-US" baseline="30000" dirty="0">
                <a:solidFill>
                  <a:schemeClr val="bg1"/>
                </a:solidFill>
              </a:rPr>
              <a:t>th</a:t>
            </a:r>
            <a:r>
              <a:rPr lang="en-US" dirty="0">
                <a:solidFill>
                  <a:schemeClr val="bg1"/>
                </a:solidFill>
              </a:rPr>
              <a:t> of each month via Direct Deposit or Pay Card Deposit from Paychex. Commission paid in current month is for commission on sales from prior month.</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68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0AAAF8B9-4327-44D3-9629-61D7CC49A353}"/>
              </a:ext>
            </a:extLst>
          </p:cNvPr>
          <p:cNvSpPr>
            <a:spLocks noGrp="1"/>
          </p:cNvSpPr>
          <p:nvPr>
            <p:ph type="ctrTitle"/>
          </p:nvPr>
        </p:nvSpPr>
        <p:spPr>
          <a:xfrm>
            <a:off x="2692398" y="1871131"/>
            <a:ext cx="6815669" cy="1515533"/>
          </a:xfrm>
        </p:spPr>
        <p:txBody>
          <a:bodyPr>
            <a:normAutofit fontScale="90000"/>
          </a:bodyPr>
          <a:lstStyle/>
          <a:p>
            <a:r>
              <a:rPr lang="en-US" dirty="0">
                <a:solidFill>
                  <a:schemeClr val="bg1"/>
                </a:solidFill>
              </a:rPr>
              <a:t>How much commission will I receive?</a:t>
            </a:r>
          </a:p>
        </p:txBody>
      </p:sp>
      <p:sp>
        <p:nvSpPr>
          <p:cNvPr id="3" name="Subtitle 2">
            <a:extLst>
              <a:ext uri="{FF2B5EF4-FFF2-40B4-BE49-F238E27FC236}">
                <a16:creationId xmlns:a16="http://schemas.microsoft.com/office/drawing/2014/main" id="{68920E57-A874-44FE-9CFB-CA422797D30E}"/>
              </a:ext>
            </a:extLst>
          </p:cNvPr>
          <p:cNvSpPr>
            <a:spLocks noGrp="1"/>
          </p:cNvSpPr>
          <p:nvPr>
            <p:ph type="subTitle" idx="1"/>
          </p:nvPr>
        </p:nvSpPr>
        <p:spPr>
          <a:xfrm>
            <a:off x="2692398" y="3657597"/>
            <a:ext cx="6815669" cy="1320802"/>
          </a:xfrm>
        </p:spPr>
        <p:txBody>
          <a:bodyPr>
            <a:normAutofit lnSpcReduction="10000"/>
          </a:bodyPr>
          <a:lstStyle/>
          <a:p>
            <a:r>
              <a:rPr lang="en-US" dirty="0">
                <a:solidFill>
                  <a:schemeClr val="bg1"/>
                </a:solidFill>
              </a:rPr>
              <a:t>Commission rate is based on your Membership Level at TRES. For information on Membership Levels please see our TRES Affiliate Manual. Amount of commission received will be based on your total sales for the month x your commission rate.</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83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9F999922-748D-4FD2-94CC-811D574B8326}"/>
              </a:ext>
            </a:extLst>
          </p:cNvPr>
          <p:cNvSpPr>
            <a:spLocks noGrp="1"/>
          </p:cNvSpPr>
          <p:nvPr>
            <p:ph type="ctrTitle"/>
          </p:nvPr>
        </p:nvSpPr>
        <p:spPr>
          <a:xfrm>
            <a:off x="2692398" y="1871131"/>
            <a:ext cx="6815669" cy="1515533"/>
          </a:xfrm>
        </p:spPr>
        <p:txBody>
          <a:bodyPr>
            <a:normAutofit fontScale="90000"/>
          </a:bodyPr>
          <a:lstStyle/>
          <a:p>
            <a:r>
              <a:rPr lang="en-US" dirty="0">
                <a:solidFill>
                  <a:schemeClr val="bg1"/>
                </a:solidFill>
              </a:rPr>
              <a:t>Do I earn commission on incentive orders?</a:t>
            </a:r>
          </a:p>
        </p:txBody>
      </p:sp>
      <p:sp>
        <p:nvSpPr>
          <p:cNvPr id="3" name="Subtitle 2">
            <a:extLst>
              <a:ext uri="{FF2B5EF4-FFF2-40B4-BE49-F238E27FC236}">
                <a16:creationId xmlns:a16="http://schemas.microsoft.com/office/drawing/2014/main" id="{138E5D95-A5BE-44AB-AD0A-7B84130625AB}"/>
              </a:ext>
            </a:extLst>
          </p:cNvPr>
          <p:cNvSpPr>
            <a:spLocks noGrp="1"/>
          </p:cNvSpPr>
          <p:nvPr>
            <p:ph type="subTitle" idx="1"/>
          </p:nvPr>
        </p:nvSpPr>
        <p:spPr>
          <a:xfrm>
            <a:off x="2692398" y="3657597"/>
            <a:ext cx="6815669" cy="1320802"/>
          </a:xfrm>
        </p:spPr>
        <p:txBody>
          <a:bodyPr>
            <a:normAutofit lnSpcReduction="10000"/>
          </a:bodyPr>
          <a:lstStyle/>
          <a:p>
            <a:r>
              <a:rPr lang="en-US" dirty="0">
                <a:solidFill>
                  <a:schemeClr val="bg1"/>
                </a:solidFill>
              </a:rPr>
              <a:t>No, you do not earn commission on incentive orders as these orders usually contain items already discounted. Incentive orders include Wholesale Orders, Preorders, and Catch It Sale Orders, and any other Affiliate Only incentive. </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423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FC5BD897-DDB7-4D05-9863-6713B6EB4AC4}"/>
              </a:ext>
            </a:extLst>
          </p:cNvPr>
          <p:cNvSpPr>
            <a:spLocks noGrp="1"/>
          </p:cNvSpPr>
          <p:nvPr>
            <p:ph type="ctrTitle"/>
          </p:nvPr>
        </p:nvSpPr>
        <p:spPr>
          <a:xfrm>
            <a:off x="2692398" y="1871131"/>
            <a:ext cx="6815669" cy="1515533"/>
          </a:xfrm>
        </p:spPr>
        <p:txBody>
          <a:bodyPr>
            <a:normAutofit/>
          </a:bodyPr>
          <a:lstStyle/>
          <a:p>
            <a:pPr>
              <a:lnSpc>
                <a:spcPct val="90000"/>
              </a:lnSpc>
            </a:pPr>
            <a:r>
              <a:rPr lang="en-US" sz="4600" dirty="0">
                <a:solidFill>
                  <a:schemeClr val="bg1"/>
                </a:solidFill>
              </a:rPr>
              <a:t>Does Incentive Orders count towards active status?</a:t>
            </a:r>
          </a:p>
        </p:txBody>
      </p:sp>
      <p:sp>
        <p:nvSpPr>
          <p:cNvPr id="3" name="Subtitle 2">
            <a:extLst>
              <a:ext uri="{FF2B5EF4-FFF2-40B4-BE49-F238E27FC236}">
                <a16:creationId xmlns:a16="http://schemas.microsoft.com/office/drawing/2014/main" id="{30C8F398-3A5A-42E6-BA44-05887411A4B6}"/>
              </a:ext>
            </a:extLst>
          </p:cNvPr>
          <p:cNvSpPr>
            <a:spLocks noGrp="1"/>
          </p:cNvSpPr>
          <p:nvPr>
            <p:ph type="subTitle" idx="1"/>
          </p:nvPr>
        </p:nvSpPr>
        <p:spPr>
          <a:xfrm>
            <a:off x="2692398" y="3657597"/>
            <a:ext cx="6815669" cy="1320802"/>
          </a:xfrm>
        </p:spPr>
        <p:txBody>
          <a:bodyPr>
            <a:normAutofit/>
          </a:bodyPr>
          <a:lstStyle/>
          <a:p>
            <a:r>
              <a:rPr lang="en-US" dirty="0">
                <a:solidFill>
                  <a:schemeClr val="bg1"/>
                </a:solidFill>
              </a:rPr>
              <a:t>Incentive Orders such as Wholesale Orders, Preorders, and Catch It Sale Orders are non-commissionable and does not count towards your monthly sales requirement needed.</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33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39D02D8A-D57D-40A1-A86F-2608FF6CF712}"/>
              </a:ext>
            </a:extLst>
          </p:cNvPr>
          <p:cNvSpPr>
            <a:spLocks noGrp="1"/>
          </p:cNvSpPr>
          <p:nvPr>
            <p:ph type="ctrTitle"/>
          </p:nvPr>
        </p:nvSpPr>
        <p:spPr>
          <a:xfrm>
            <a:off x="2692398" y="1871131"/>
            <a:ext cx="6815669" cy="1515533"/>
          </a:xfrm>
        </p:spPr>
        <p:txBody>
          <a:bodyPr>
            <a:normAutofit fontScale="90000"/>
          </a:bodyPr>
          <a:lstStyle/>
          <a:p>
            <a:r>
              <a:rPr lang="en-US" dirty="0">
                <a:solidFill>
                  <a:schemeClr val="bg1"/>
                </a:solidFill>
              </a:rPr>
              <a:t>Will I have to pay taxes on my TRES income?</a:t>
            </a:r>
          </a:p>
        </p:txBody>
      </p:sp>
      <p:sp>
        <p:nvSpPr>
          <p:cNvPr id="3" name="Subtitle 2">
            <a:extLst>
              <a:ext uri="{FF2B5EF4-FFF2-40B4-BE49-F238E27FC236}">
                <a16:creationId xmlns:a16="http://schemas.microsoft.com/office/drawing/2014/main" id="{02D7BFB4-75B0-41C8-B6D5-667ECA0FEC41}"/>
              </a:ext>
            </a:extLst>
          </p:cNvPr>
          <p:cNvSpPr>
            <a:spLocks noGrp="1"/>
          </p:cNvSpPr>
          <p:nvPr>
            <p:ph type="subTitle" idx="1"/>
          </p:nvPr>
        </p:nvSpPr>
        <p:spPr>
          <a:xfrm>
            <a:off x="2692398" y="3657597"/>
            <a:ext cx="6815669" cy="1320802"/>
          </a:xfrm>
        </p:spPr>
        <p:txBody>
          <a:bodyPr>
            <a:normAutofit fontScale="92500" lnSpcReduction="20000"/>
          </a:bodyPr>
          <a:lstStyle/>
          <a:p>
            <a:r>
              <a:rPr lang="en-US" dirty="0">
                <a:solidFill>
                  <a:schemeClr val="bg1"/>
                </a:solidFill>
              </a:rPr>
              <a:t>Each affiliate will receive a 1099 at the end of the year. You will need to claim the income earned on your yearly taxes. During the end of the year the CEO will do a TAX TEATIME Live where you will find out information of all the write-offs you can claim against your income earned.</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1076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13</TotalTime>
  <Words>1055</Words>
  <Application>Microsoft Office PowerPoint</Application>
  <PresentationFormat>Widescreen</PresentationFormat>
  <Paragraphs>40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Garamond</vt:lpstr>
      <vt:lpstr>Organic</vt:lpstr>
      <vt:lpstr>TRES FAQ’s</vt:lpstr>
      <vt:lpstr>How long does it take for a customer’s order to ship?</vt:lpstr>
      <vt:lpstr>Who do I contact with questions, concerns, and/or inquiries</vt:lpstr>
      <vt:lpstr>Who do my customers contact with questions, concerns, and/or inquiries</vt:lpstr>
      <vt:lpstr>When, how, and how often is commission paid?</vt:lpstr>
      <vt:lpstr>How much commission will I receive?</vt:lpstr>
      <vt:lpstr>Do I earn commission on incentive orders?</vt:lpstr>
      <vt:lpstr>Does Incentive Orders count towards active status?</vt:lpstr>
      <vt:lpstr>Will I have to pay taxes on my TRES income?</vt:lpstr>
      <vt:lpstr>I did not receive commission this month. Why?</vt:lpstr>
      <vt:lpstr>What does it mean to be an “Active” Affiliate</vt:lpstr>
      <vt:lpstr>How do I know when I have had a sale?</vt:lpstr>
      <vt:lpstr>How do I set up a FB Party?</vt:lpstr>
      <vt:lpstr>How do I promote TRES Items?</vt:lpstr>
      <vt:lpstr>How often are items restocked?</vt:lpstr>
      <vt:lpstr>Are items true to size?</vt:lpstr>
      <vt:lpstr>Where can I find a Size Guide?</vt:lpstr>
      <vt:lpstr>How do I become a Team Leader?</vt:lpstr>
      <vt:lpstr>Are Wholesale Items available?</vt:lpstr>
      <vt:lpstr>Are Gift Cards available?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TRES FAQ’s</dc:title>
  <dc:creator>jaydenjcastro@icloud.com</dc:creator>
  <cp:lastModifiedBy>jaydenjcastro@icloud.com</cp:lastModifiedBy>
  <cp:revision>8</cp:revision>
  <dcterms:created xsi:type="dcterms:W3CDTF">2021-01-24T05:14:29Z</dcterms:created>
  <dcterms:modified xsi:type="dcterms:W3CDTF">2021-01-24T05:27:55Z</dcterms:modified>
</cp:coreProperties>
</file>